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6" r:id="rId2"/>
    <p:sldId id="267" r:id="rId3"/>
    <p:sldId id="264" r:id="rId4"/>
    <p:sldId id="258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5EE04-74DC-47BB-A84F-5CA90FF04ECA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214AC-CE89-4930-AA3A-1BEED1CA8E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85189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56000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8906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548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71127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2315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00089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22569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74752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51735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25315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504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1EA4D-E838-4703-A938-BF3AEB18D615}" type="datetimeFigureOut">
              <a:rPr lang="en-GB" smtClean="0"/>
              <a:pPr/>
              <a:t>14/05/2012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7776F-96B4-4614-A975-66F0E0D23AC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46660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pvlroEvrFZ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7772400" cy="1008112"/>
          </a:xfrm>
        </p:spPr>
        <p:txBody>
          <a:bodyPr/>
          <a:lstStyle/>
          <a:p>
            <a:r>
              <a:rPr lang="en-GB" dirty="0" smtClean="0"/>
              <a:t>Do it now task 1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249226"/>
            <a:ext cx="3272408" cy="439248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GB" dirty="0" smtClean="0"/>
              <a:t>Work out:</a:t>
            </a:r>
          </a:p>
          <a:p>
            <a:pPr algn="l"/>
            <a:r>
              <a:rPr lang="en-GB" dirty="0" smtClean="0"/>
              <a:t>1. 10% of £12000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2. 20% of £9000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3. 50% of £18000</a:t>
            </a:r>
          </a:p>
          <a:p>
            <a:pPr algn="l"/>
            <a:endParaRPr lang="en-GB" dirty="0"/>
          </a:p>
          <a:p>
            <a:pPr algn="l"/>
            <a:r>
              <a:rPr lang="en-GB" dirty="0" smtClean="0"/>
              <a:t>4. 60% of £6000</a:t>
            </a:r>
          </a:p>
          <a:p>
            <a:pPr algn="l"/>
            <a:endParaRPr lang="en-GB" dirty="0"/>
          </a:p>
          <a:p>
            <a:pPr algn="l"/>
            <a:r>
              <a:rPr lang="en-GB" dirty="0" smtClean="0"/>
              <a:t>5. 40% of £12000</a:t>
            </a:r>
          </a:p>
          <a:p>
            <a:pPr marL="514350" indent="-514350">
              <a:buAutoNum type="arabicPeriod"/>
            </a:pPr>
            <a:endParaRPr lang="en-GB" dirty="0" smtClean="0"/>
          </a:p>
          <a:p>
            <a:endParaRPr lang="en-GB" sz="100" dirty="0"/>
          </a:p>
        </p:txBody>
      </p:sp>
      <p:sp>
        <p:nvSpPr>
          <p:cNvPr id="4" name="TextBox 3"/>
          <p:cNvSpPr txBox="1"/>
          <p:nvPr/>
        </p:nvSpPr>
        <p:spPr>
          <a:xfrm>
            <a:off x="4644008" y="2204864"/>
            <a:ext cx="2376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</a:rPr>
              <a:t>Example 1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10% of £2000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£2000 ÷ 10 = £200</a:t>
            </a:r>
            <a:endParaRPr lang="en-GB" sz="2200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008" y="3445470"/>
            <a:ext cx="26642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</a:rPr>
              <a:t>Example 2 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30 % of £4000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£4000 ÷ 10 = £400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3 × £400 = £1200</a:t>
            </a:r>
            <a:endParaRPr lang="en-GB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02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7772400" cy="1008112"/>
          </a:xfrm>
        </p:spPr>
        <p:txBody>
          <a:bodyPr/>
          <a:lstStyle/>
          <a:p>
            <a:r>
              <a:rPr lang="en-GB" dirty="0" smtClean="0"/>
              <a:t>Do it now task 2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249226"/>
            <a:ext cx="3272408" cy="439248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GB" dirty="0" smtClean="0"/>
              <a:t>Convert the following to litres: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1. 2 gallons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2. 5 gallons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3. 10 gallons</a:t>
            </a:r>
          </a:p>
          <a:p>
            <a:pPr algn="l"/>
            <a:endParaRPr lang="en-GB" dirty="0" smtClean="0"/>
          </a:p>
          <a:p>
            <a:pPr algn="l"/>
            <a:r>
              <a:rPr lang="en-GB" dirty="0" smtClean="0"/>
              <a:t>4. 14 gallons</a:t>
            </a:r>
          </a:p>
          <a:p>
            <a:pPr algn="l"/>
            <a:endParaRPr lang="en-GB" dirty="0"/>
          </a:p>
          <a:p>
            <a:pPr algn="l"/>
            <a:r>
              <a:rPr lang="en-GB" dirty="0" smtClean="0"/>
              <a:t>5. 40 gallons</a:t>
            </a:r>
          </a:p>
          <a:p>
            <a:endParaRPr lang="en-GB" sz="100" dirty="0"/>
          </a:p>
        </p:txBody>
      </p:sp>
      <p:sp>
        <p:nvSpPr>
          <p:cNvPr id="4" name="TextBox 3"/>
          <p:cNvSpPr txBox="1"/>
          <p:nvPr/>
        </p:nvSpPr>
        <p:spPr>
          <a:xfrm>
            <a:off x="4283968" y="1196752"/>
            <a:ext cx="4176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00B050"/>
                </a:solidFill>
              </a:rPr>
              <a:t>1 gallon is approximately 4.5 litres</a:t>
            </a:r>
            <a:endParaRPr lang="en-GB" sz="2200" dirty="0">
              <a:solidFill>
                <a:srgbClr val="00B05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64088" y="4365104"/>
            <a:ext cx="26642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</a:rPr>
              <a:t>Example </a:t>
            </a:r>
          </a:p>
          <a:p>
            <a:r>
              <a:rPr lang="en-GB" sz="2200" dirty="0" smtClean="0">
                <a:solidFill>
                  <a:srgbClr val="0070C0"/>
                </a:solidFill>
              </a:rPr>
              <a:t>3 gallons is 3 × 4.5 litres = 13.5 litres</a:t>
            </a:r>
            <a:endParaRPr lang="en-GB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56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1251570"/>
          </a:xfrm>
        </p:spPr>
        <p:txBody>
          <a:bodyPr/>
          <a:lstStyle/>
          <a:p>
            <a:r>
              <a:rPr lang="en-GB" dirty="0" smtClean="0">
                <a:solidFill>
                  <a:srgbClr val="00B0F0"/>
                </a:solidFill>
              </a:rPr>
              <a:t>Buying and Owning a Car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9210149"/>
              </p:ext>
            </p:extLst>
          </p:nvPr>
        </p:nvGraphicFramePr>
        <p:xfrm>
          <a:off x="5724128" y="260648"/>
          <a:ext cx="3031469" cy="1512168"/>
        </p:xfrm>
        <a:graphic>
          <a:graphicData uri="http://schemas.openxmlformats.org/presentationml/2006/ole">
            <p:oleObj spid="_x0000_s2056" name="Bitmap Image" r:id="rId3" imgW="5885714" imgH="2933333" progId="PBrush">
              <p:embed/>
            </p:oleObj>
          </a:graphicData>
        </a:graphic>
      </p:graphicFrame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865340" y="3645024"/>
            <a:ext cx="3763144" cy="1887855"/>
          </a:xfrm>
          <a:prstGeom prst="rect">
            <a:avLst/>
          </a:prstGeom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2783091"/>
              </p:ext>
            </p:extLst>
          </p:nvPr>
        </p:nvGraphicFramePr>
        <p:xfrm>
          <a:off x="179512" y="188640"/>
          <a:ext cx="4152900" cy="2228850"/>
        </p:xfrm>
        <a:graphic>
          <a:graphicData uri="http://schemas.openxmlformats.org/presentationml/2006/ole">
            <p:oleObj spid="_x0000_s2057" name="Bitmap Image" r:id="rId5" imgW="5304762" imgH="2838846" progId="PBrush">
              <p:embed/>
            </p:oleObj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5210928"/>
              </p:ext>
            </p:extLst>
          </p:nvPr>
        </p:nvGraphicFramePr>
        <p:xfrm>
          <a:off x="323528" y="3789040"/>
          <a:ext cx="4048125" cy="2114550"/>
        </p:xfrm>
        <a:graphic>
          <a:graphicData uri="http://schemas.openxmlformats.org/presentationml/2006/ole">
            <p:oleObj spid="_x0000_s2058" name="Bitmap Image" r:id="rId6" imgW="5877745" imgH="3067478" progId="PBrush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130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>
              <a:hlinkClick r:id="rId2"/>
            </a:endParaRPr>
          </a:p>
          <a:p>
            <a:pPr marL="0" indent="0">
              <a:buNone/>
            </a:pPr>
            <a:r>
              <a:rPr lang="en-GB" dirty="0" smtClean="0">
                <a:hlinkClick r:id="rId2"/>
              </a:rPr>
              <a:t>http://www.youtube.com/watch?v=pvlroEvrFZY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030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en-GB" dirty="0" smtClean="0">
                <a:solidFill>
                  <a:srgbClr val="00B0F0"/>
                </a:solidFill>
              </a:rPr>
              <a:t>What interesting facts did you learn about in this video clip?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What important facts are missing from this video clip?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What are the financial considerations when buying a new car?</a:t>
            </a:r>
            <a:endParaRPr lang="en-GB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449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B0F0"/>
                </a:solidFill>
              </a:rPr>
              <a:t>Lesson Objective: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rgbClr val="92D050"/>
                </a:solidFill>
              </a:rPr>
              <a:t>We are learning to calculate the costs of buying and running a new car over 3 years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solidFill>
                  <a:srgbClr val="92D050"/>
                </a:solidFill>
              </a:rPr>
              <a:t>All</a:t>
            </a:r>
            <a:r>
              <a:rPr lang="en-GB" dirty="0" smtClean="0"/>
              <a:t>: Work out simple percentages of amounts and convert gallons into litres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C000"/>
                </a:solidFill>
              </a:rPr>
              <a:t>Most</a:t>
            </a:r>
            <a:r>
              <a:rPr lang="en-GB" dirty="0" smtClean="0"/>
              <a:t>: Identify the tax band and calculate the price of a car.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Some</a:t>
            </a:r>
            <a:r>
              <a:rPr lang="en-GB" dirty="0" smtClean="0"/>
              <a:t>: Calculate the cost of insurance and fuel for each person over 3 years and the second hand sale value of a vehicle after 3 years.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8139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B0F0"/>
                </a:solidFill>
              </a:rPr>
              <a:t>Your task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>
                <a:solidFill>
                  <a:srgbClr val="00B0F0"/>
                </a:solidFill>
              </a:rPr>
              <a:t>You will be working in pairs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You will need to use the booklet provided to help you: </a:t>
            </a:r>
          </a:p>
          <a:p>
            <a:pPr marL="514350" indent="-514350">
              <a:buAutoNum type="arabicPeriod"/>
            </a:pPr>
            <a:r>
              <a:rPr lang="en-GB" dirty="0" smtClean="0">
                <a:solidFill>
                  <a:srgbClr val="00B0F0"/>
                </a:solidFill>
              </a:rPr>
              <a:t>Choose a character and then choose their car</a:t>
            </a:r>
          </a:p>
          <a:p>
            <a:pPr marL="514350" indent="-514350">
              <a:buAutoNum type="arabicPeriod"/>
            </a:pPr>
            <a:r>
              <a:rPr lang="en-GB" dirty="0" smtClean="0">
                <a:solidFill>
                  <a:srgbClr val="00B0F0"/>
                </a:solidFill>
              </a:rPr>
              <a:t>Work out the cost of buying the new car.</a:t>
            </a:r>
          </a:p>
          <a:p>
            <a:pPr marL="514350" indent="-514350">
              <a:buAutoNum type="arabicPeriod"/>
            </a:pPr>
            <a:r>
              <a:rPr lang="en-GB" dirty="0" smtClean="0">
                <a:solidFill>
                  <a:srgbClr val="00B0F0"/>
                </a:solidFill>
              </a:rPr>
              <a:t>Over a three year period:</a:t>
            </a:r>
          </a:p>
          <a:p>
            <a:pPr marL="1314450" lvl="2" indent="-514350">
              <a:buFont typeface="+mj-lt"/>
              <a:buAutoNum type="alphaLcPeriod"/>
            </a:pPr>
            <a:r>
              <a:rPr lang="en-GB" dirty="0" smtClean="0">
                <a:solidFill>
                  <a:srgbClr val="00B0F0"/>
                </a:solidFill>
              </a:rPr>
              <a:t>Identify the total cost of road tax for the vehicle</a:t>
            </a:r>
          </a:p>
          <a:p>
            <a:pPr marL="1314450" lvl="2" indent="-514350">
              <a:buAutoNum type="alphaLcPeriod"/>
            </a:pPr>
            <a:r>
              <a:rPr lang="en-GB" dirty="0" smtClean="0">
                <a:solidFill>
                  <a:srgbClr val="00B0F0"/>
                </a:solidFill>
              </a:rPr>
              <a:t>Calculate how much it would cost your character to insure their car over the period</a:t>
            </a:r>
          </a:p>
          <a:p>
            <a:pPr marL="1314450" lvl="2" indent="-514350">
              <a:buAutoNum type="alphaLcPeriod"/>
            </a:pPr>
            <a:r>
              <a:rPr lang="en-GB" dirty="0" smtClean="0">
                <a:solidFill>
                  <a:srgbClr val="00B0F0"/>
                </a:solidFill>
              </a:rPr>
              <a:t>Calculate the total cost of fuel for your character/vehicle combination</a:t>
            </a:r>
          </a:p>
          <a:p>
            <a:pPr marL="1314450" lvl="2" indent="-514350">
              <a:buAutoNum type="alphaLcPeriod"/>
            </a:pPr>
            <a:r>
              <a:rPr lang="en-GB" dirty="0" smtClean="0">
                <a:solidFill>
                  <a:srgbClr val="00B0F0"/>
                </a:solidFill>
              </a:rPr>
              <a:t>Work out how much the car will be worth to sell on after three years.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rgbClr val="00B0F0"/>
                </a:solidFill>
              </a:rPr>
              <a:t>Work out the total cost to your character over a three year period.</a:t>
            </a:r>
          </a:p>
          <a:p>
            <a:pPr marL="0" indent="0">
              <a:buNone/>
            </a:pP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6150658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92D050"/>
                </a:solidFill>
              </a:rPr>
              <a:t>Lo: We are learning to calculate the costs of buying and running a new car over 3 years</a:t>
            </a:r>
          </a:p>
        </p:txBody>
      </p:sp>
    </p:spTree>
    <p:extLst>
      <p:ext uri="{BB962C8B-B14F-4D97-AF65-F5344CB8AC3E}">
        <p14:creationId xmlns:p14="http://schemas.microsoft.com/office/powerpoint/2010/main" xmlns="" val="374885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370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Bitmap Image</vt:lpstr>
      <vt:lpstr>Do it now task 1</vt:lpstr>
      <vt:lpstr>Do it now task 2</vt:lpstr>
      <vt:lpstr>Buying and Owning a Car</vt:lpstr>
      <vt:lpstr>Slide 4</vt:lpstr>
      <vt:lpstr>Slide 5</vt:lpstr>
      <vt:lpstr>Lesson Objective:</vt:lpstr>
      <vt:lpstr>Your task</vt:lpstr>
    </vt:vector>
  </TitlesOfParts>
  <Company>Trader Media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Buying and Owning a Car</dc:title>
  <dc:creator>Paul Edmondson</dc:creator>
  <cp:lastModifiedBy>laj</cp:lastModifiedBy>
  <cp:revision>11</cp:revision>
  <dcterms:created xsi:type="dcterms:W3CDTF">2012-05-12T14:38:16Z</dcterms:created>
  <dcterms:modified xsi:type="dcterms:W3CDTF">2012-05-14T22:07:43Z</dcterms:modified>
</cp:coreProperties>
</file>